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4"/>
  </p:notesMasterIdLst>
  <p:sldIdLst>
    <p:sldId id="269" r:id="rId2"/>
    <p:sldId id="273" r:id="rId3"/>
    <p:sldId id="260" r:id="rId4"/>
    <p:sldId id="270" r:id="rId5"/>
    <p:sldId id="266" r:id="rId6"/>
    <p:sldId id="271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7AD"/>
    <a:srgbClr val="05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79396" autoAdjust="0"/>
  </p:normalViewPr>
  <p:slideViewPr>
    <p:cSldViewPr snapToGrid="0" snapToObjects="1">
      <p:cViewPr varScale="1">
        <p:scale>
          <a:sx n="56" d="100"/>
          <a:sy n="56" d="100"/>
        </p:scale>
        <p:origin x="15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62BE-812A-4571-A12C-508F9F0C8B68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39F7-5073-4904-8123-DB2E20D227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6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983D6-998A-AC4F-B94D-58D9B6077E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6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387600" y="1913467"/>
            <a:ext cx="4445001" cy="46166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wrap="square" rIns="45720" anchor="t">
            <a:spAutoFit/>
          </a:bodyPr>
          <a:lstStyle>
            <a:lvl1pPr algn="ctr">
              <a:defRPr lang="en-US" sz="2400" b="1" cap="none" baseline="0" dirty="0">
                <a:ln w="5000" cmpd="sng">
                  <a:noFill/>
                  <a:prstDash val="solid"/>
                </a:ln>
                <a:solidFill>
                  <a:srgbClr val="3077AD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46867" y="2487505"/>
            <a:ext cx="4326467" cy="374814"/>
          </a:xfrm>
        </p:spPr>
        <p:txBody>
          <a:bodyPr tIns="0" rIns="45720" bIns="0" anchor="b">
            <a:normAutofit/>
          </a:bodyPr>
          <a:lstStyle>
            <a:lvl1pPr marL="0" indent="0" algn="ctr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9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67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3600" b="1" cap="none" baseline="0">
                <a:ln w="5000" cmpd="sng">
                  <a:noFill/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264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10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>
            <a:lvl1pPr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>
            <a:normAutofit/>
          </a:bodyPr>
          <a:lstStyle>
            <a:lvl1pPr>
              <a:defRPr sz="22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 i="0"/>
            </a:lvl1pPr>
          </a:lstStyle>
          <a:p>
            <a:fld id="{FDD0A2C9-9004-7A4D-86E1-CC3BF01901C1}" type="datetimeFigureOut">
              <a:rPr lang="en-US"/>
              <a:pPr/>
              <a:t>11/22/2016</a:t>
            </a:fld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 i="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 i="0"/>
            </a:lvl1pPr>
          </a:lstStyle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14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05130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5130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513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6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05130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D0A2C9-9004-7A4D-86E1-CC3BF01901C1}" type="datetimeFigureOut">
              <a:rPr lang="en-US"/>
              <a:pPr/>
              <a:t>11/22/2016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05130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0513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20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8" r:id="rId5"/>
  </p:sldLayoutIdLst>
  <p:txStyles>
    <p:titleStyle>
      <a:lvl1pPr algn="l" rtl="0" eaLnBrk="1" latinLnBrk="0" hangingPunct="1">
        <a:spcBef>
          <a:spcPct val="0"/>
        </a:spcBef>
        <a:buNone/>
        <a:defRPr kumimoji="0" sz="2500" b="1" kern="1200">
          <a:solidFill>
            <a:srgbClr val="3077AD"/>
          </a:solidFill>
          <a:latin typeface="Arial"/>
          <a:ea typeface="+mj-ea"/>
          <a:cs typeface="Arial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 charset="2"/>
        <a:buChar char="§"/>
        <a:defRPr kumimoji="0" sz="2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" charset="2"/>
        <a:buChar char="§"/>
        <a:defRPr kumimoji="0" sz="24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" charset="2"/>
        <a:buChar char="§"/>
        <a:defRPr kumimoji="0" sz="20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25601" y="1913467"/>
            <a:ext cx="5867400" cy="1261884"/>
          </a:xfrm>
          <a:noFill/>
        </p:spPr>
        <p:txBody>
          <a:bodyPr/>
          <a:lstStyle/>
          <a:p>
            <a:pPr lvl="0"/>
            <a:r>
              <a:rPr lang="en-US" sz="2800" dirty="0" smtClean="0">
                <a:ln>
                  <a:noFill/>
                </a:ln>
                <a:solidFill>
                  <a:srgbClr val="0582C8"/>
                </a:solidFill>
              </a:rPr>
              <a:t>Value for Money</a:t>
            </a:r>
            <a:r>
              <a:rPr lang="en-US" dirty="0" smtClean="0">
                <a:ln>
                  <a:noFill/>
                </a:ln>
                <a:solidFill>
                  <a:srgbClr val="0582C8"/>
                </a:solidFill>
              </a:rPr>
              <a:t/>
            </a:r>
            <a:br>
              <a:rPr lang="en-US" dirty="0" smtClean="0">
                <a:ln>
                  <a:noFill/>
                </a:ln>
                <a:solidFill>
                  <a:srgbClr val="0582C8"/>
                </a:solidFill>
              </a:rPr>
            </a:br>
            <a:r>
              <a:rPr lang="en-US" dirty="0" smtClean="0">
                <a:ln>
                  <a:noFill/>
                </a:ln>
                <a:solidFill>
                  <a:srgbClr val="0582C8"/>
                </a:solidFill>
              </a:rPr>
              <a:t/>
            </a:r>
            <a:br>
              <a:rPr lang="en-US" dirty="0" smtClean="0">
                <a:ln>
                  <a:noFill/>
                </a:ln>
                <a:solidFill>
                  <a:srgbClr val="0582C8"/>
                </a:solidFill>
              </a:rPr>
            </a:br>
            <a:endParaRPr lang="en-US" dirty="0">
              <a:solidFill>
                <a:srgbClr val="0582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13" y="1554228"/>
            <a:ext cx="7772400" cy="6002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Effectiveness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3255" y="2170136"/>
            <a:ext cx="8505171" cy="3278686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SzPts val="1100"/>
              <a:buNone/>
            </a:pPr>
            <a:r>
              <a:rPr lang="en-GB" b="1" dirty="0" smtClean="0">
                <a:solidFill>
                  <a:schemeClr val="tx1"/>
                </a:solidFill>
              </a:rPr>
              <a:t>Q3.8</a:t>
            </a:r>
            <a:r>
              <a:rPr lang="en-GB" dirty="0" smtClean="0">
                <a:solidFill>
                  <a:schemeClr val="tx1"/>
                </a:solidFill>
              </a:rPr>
              <a:t> cont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b="1" dirty="0" smtClean="0">
              <a:solidFill>
                <a:schemeClr val="tx1"/>
              </a:solidFill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+mj-lt"/>
              <a:buAutoNum type="romanLcPeriod" startAt="2"/>
            </a:pPr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indicators will you measure to demonstrate </a:t>
            </a:r>
            <a:r>
              <a:rPr lang="en-GB" dirty="0" smtClean="0">
                <a:solidFill>
                  <a:schemeClr val="tx1"/>
                </a:solidFill>
              </a:rPr>
              <a:t>effectiveness?</a:t>
            </a: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Choose </a:t>
            </a:r>
            <a:r>
              <a:rPr lang="en-GB" b="1" i="1" u="sng" dirty="0" smtClean="0">
                <a:solidFill>
                  <a:srgbClr val="FF0000"/>
                </a:solidFill>
              </a:rPr>
              <a:t>Outcome</a:t>
            </a:r>
            <a:r>
              <a:rPr lang="en-GB" b="1" dirty="0" smtClean="0">
                <a:solidFill>
                  <a:srgbClr val="FF0000"/>
                </a:solidFill>
              </a:rPr>
              <a:t> indicators to demonstrate Effectiveness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63F-0C99-E64B-BF35-0D4A9CECE9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9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13" y="1554228"/>
            <a:ext cx="7772400" cy="6002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Efficiency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3255" y="2170136"/>
            <a:ext cx="8505171" cy="3278686"/>
          </a:xfrm>
          <a:ln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buSzPts val="1100"/>
              <a:buNone/>
            </a:pPr>
            <a:r>
              <a:rPr lang="en-GB" b="1" dirty="0" smtClean="0">
                <a:solidFill>
                  <a:schemeClr val="tx1"/>
                </a:solidFill>
              </a:rPr>
              <a:t>Q3.7</a:t>
            </a:r>
          </a:p>
          <a:p>
            <a:pPr lvl="0">
              <a:lnSpc>
                <a:spcPct val="115000"/>
              </a:lnSpc>
              <a:buFont typeface="+mj-lt"/>
              <a:buAutoNum type="romanLcParenR"/>
            </a:pPr>
            <a:r>
              <a:rPr lang="en-GB" dirty="0">
                <a:solidFill>
                  <a:schemeClr val="tx1"/>
                </a:solidFill>
              </a:rPr>
              <a:t>Briefly explain how the provision and operation of project inputs produce the expected outputs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Describe how your activities use project inputs to produce outputs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63F-0C99-E64B-BF35-0D4A9CECE9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8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13" y="1554228"/>
            <a:ext cx="7772400" cy="6002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Efficiency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3255" y="2170136"/>
            <a:ext cx="8505171" cy="3278686"/>
          </a:xfrm>
          <a:ln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buSzPts val="1100"/>
              <a:buNone/>
            </a:pPr>
            <a:r>
              <a:rPr lang="en-GB" b="1" dirty="0" smtClean="0">
                <a:solidFill>
                  <a:schemeClr val="tx1"/>
                </a:solidFill>
              </a:rPr>
              <a:t>Q3.7</a:t>
            </a:r>
            <a:r>
              <a:rPr lang="en-GB" dirty="0" smtClean="0">
                <a:solidFill>
                  <a:schemeClr val="tx1"/>
                </a:solidFill>
              </a:rPr>
              <a:t> cont.</a:t>
            </a:r>
            <a:endParaRPr lang="en-GB" b="1" dirty="0" smtClean="0">
              <a:solidFill>
                <a:schemeClr val="tx1"/>
              </a:solidFill>
            </a:endParaRPr>
          </a:p>
          <a:p>
            <a:pPr marL="571500" lvl="0" indent="-571500">
              <a:lnSpc>
                <a:spcPct val="115000"/>
              </a:lnSpc>
              <a:buFont typeface="+mj-lt"/>
              <a:buAutoNum type="romanLcPeriod" startAt="2"/>
            </a:pPr>
            <a:r>
              <a:rPr lang="en-GB" dirty="0" smtClean="0">
                <a:solidFill>
                  <a:schemeClr val="tx1"/>
                </a:solidFill>
              </a:rPr>
              <a:t>What </a:t>
            </a:r>
            <a:r>
              <a:rPr lang="en-GB" dirty="0">
                <a:solidFill>
                  <a:schemeClr val="tx1"/>
                </a:solidFill>
              </a:rPr>
              <a:t>is the Net Present Value (NPV) and benefit cost </a:t>
            </a:r>
            <a:r>
              <a:rPr lang="en-GB" dirty="0" smtClean="0">
                <a:solidFill>
                  <a:schemeClr val="tx1"/>
                </a:solidFill>
              </a:rPr>
              <a:t>ratio (BCR) </a:t>
            </a:r>
            <a:r>
              <a:rPr lang="en-GB" dirty="0">
                <a:solidFill>
                  <a:schemeClr val="tx1"/>
                </a:solidFill>
              </a:rPr>
              <a:t>for this </a:t>
            </a:r>
            <a:r>
              <a:rPr lang="en-GB" dirty="0" smtClean="0">
                <a:solidFill>
                  <a:schemeClr val="tx1"/>
                </a:solidFill>
              </a:rPr>
              <a:t>project?</a:t>
            </a:r>
            <a:endParaRPr lang="en-GB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dirty="0" smtClean="0">
                <a:solidFill>
                  <a:srgbClr val="FF0000"/>
                </a:solidFill>
              </a:rPr>
              <a:t>These show that the value of the project is greater than the costs of the project, through:</a:t>
            </a: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Simple Cost </a:t>
            </a:r>
            <a:r>
              <a:rPr lang="en-GB" b="1" dirty="0">
                <a:solidFill>
                  <a:srgbClr val="FF0000"/>
                </a:solidFill>
              </a:rPr>
              <a:t>B</a:t>
            </a:r>
            <a:r>
              <a:rPr lang="en-GB" b="1" dirty="0" smtClean="0">
                <a:solidFill>
                  <a:srgbClr val="FF0000"/>
                </a:solidFill>
              </a:rPr>
              <a:t>enefit Analysis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63F-0C99-E64B-BF35-0D4A9CECE9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- definition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44880" y="2811781"/>
            <a:ext cx="6995160" cy="3253740"/>
          </a:xfrm>
        </p:spPr>
        <p:txBody>
          <a:bodyPr/>
          <a:lstStyle/>
          <a:p>
            <a:pPr algn="ctr">
              <a:lnSpc>
                <a:spcPct val="114000"/>
              </a:lnSpc>
            </a:pPr>
            <a:r>
              <a:rPr lang="en-GB" sz="6600" dirty="0">
                <a:solidFill>
                  <a:srgbClr val="3077AD"/>
                </a:solidFill>
                <a:ea typeface="Calibri"/>
                <a:cs typeface="Times New Roman"/>
              </a:rPr>
              <a:t>“</a:t>
            </a:r>
            <a:r>
              <a:rPr lang="en-GB" dirty="0">
                <a:solidFill>
                  <a:srgbClr val="3077AD"/>
                </a:solidFill>
                <a:ea typeface="Calibri"/>
                <a:cs typeface="Times New Roman"/>
              </a:rPr>
              <a:t>T</a:t>
            </a:r>
            <a:r>
              <a:rPr lang="en-GB" dirty="0">
                <a:solidFill>
                  <a:srgbClr val="3077AD"/>
                </a:solidFill>
                <a:ea typeface="Calibri"/>
                <a:cs typeface="HelveticaNeueLT Std Lt"/>
              </a:rPr>
              <a:t>he optimal use of resources to achieve the intended outcomes</a:t>
            </a:r>
            <a:r>
              <a:rPr lang="en-GB" sz="6600" dirty="0">
                <a:solidFill>
                  <a:srgbClr val="3077AD"/>
                </a:solidFill>
                <a:ea typeface="Calibri"/>
                <a:cs typeface="HelveticaNeueLT Std Lt"/>
              </a:rPr>
              <a:t>”</a:t>
            </a:r>
            <a:br>
              <a:rPr lang="en-GB" sz="6600" dirty="0">
                <a:solidFill>
                  <a:srgbClr val="3077AD"/>
                </a:solidFill>
                <a:ea typeface="Calibri"/>
                <a:cs typeface="HelveticaNeueLT Std Lt"/>
              </a:rPr>
            </a:b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912640"/>
            <a:ext cx="8031480" cy="1066688"/>
          </a:xfrm>
        </p:spPr>
        <p:txBody>
          <a:bodyPr/>
          <a:lstStyle/>
          <a:p>
            <a:pPr lvl="0" algn="ctr"/>
            <a:r>
              <a:rPr lang="en-GB" sz="2400" dirty="0" smtClean="0">
                <a:solidFill>
                  <a:srgbClr val="3077AD"/>
                </a:solidFill>
                <a:ea typeface="Calibri"/>
                <a:cs typeface="Times New Roman"/>
              </a:rPr>
              <a:t>Value </a:t>
            </a:r>
            <a:r>
              <a:rPr lang="en-GB" sz="2400" dirty="0">
                <a:solidFill>
                  <a:srgbClr val="3077AD"/>
                </a:solidFill>
                <a:ea typeface="Calibri"/>
                <a:cs typeface="Times New Roman"/>
              </a:rPr>
              <a:t>for Money is: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5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b="1" dirty="0" smtClean="0">
                <a:solidFill>
                  <a:srgbClr val="3077AD"/>
                </a:solidFill>
              </a:rPr>
              <a:t>It is </a:t>
            </a:r>
            <a:r>
              <a:rPr lang="en-GB" sz="3200" b="1" u="sng" dirty="0" smtClean="0">
                <a:solidFill>
                  <a:srgbClr val="FF0000"/>
                </a:solidFill>
              </a:rPr>
              <a:t>not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rgbClr val="3077AD"/>
                </a:solidFill>
              </a:rPr>
              <a:t>about: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Doing the cheapest thing 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b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b="1" dirty="0" smtClean="0">
                <a:solidFill>
                  <a:srgbClr val="3077AD"/>
                </a:solidFill>
              </a:rPr>
              <a:t>It </a:t>
            </a:r>
            <a:r>
              <a:rPr lang="en-GB" sz="3200" b="1" u="sng" dirty="0" smtClean="0">
                <a:solidFill>
                  <a:srgbClr val="FF0000"/>
                </a:solidFill>
              </a:rPr>
              <a:t>is</a:t>
            </a:r>
            <a:r>
              <a:rPr lang="en-GB" sz="3200" b="1" dirty="0" smtClean="0">
                <a:solidFill>
                  <a:srgbClr val="3077AD"/>
                </a:solidFill>
              </a:rPr>
              <a:t> about:</a:t>
            </a:r>
          </a:p>
          <a:p>
            <a:pPr marL="0" lvl="0" indent="0" algn="ctr"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Doing </a:t>
            </a:r>
            <a:r>
              <a:rPr lang="en-GB" sz="3200" dirty="0">
                <a:solidFill>
                  <a:srgbClr val="3077AD"/>
                </a:solidFill>
              </a:rPr>
              <a:t>the best possible things at the best possible prices</a:t>
            </a:r>
            <a:endParaRPr lang="en-US" sz="3200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- concept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3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Economy</a:t>
            </a:r>
            <a:r>
              <a:rPr lang="en-GB" sz="3200" b="1" dirty="0" smtClean="0">
                <a:solidFill>
                  <a:srgbClr val="3077AD"/>
                </a:solidFill>
              </a:rPr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The </a:t>
            </a:r>
            <a:r>
              <a:rPr lang="en-GB" sz="3200" dirty="0">
                <a:solidFill>
                  <a:srgbClr val="3077AD"/>
                </a:solidFill>
              </a:rPr>
              <a:t>purchasing of the right inputs at the right </a:t>
            </a:r>
            <a:r>
              <a:rPr lang="en-GB" sz="3200" dirty="0" smtClean="0">
                <a:solidFill>
                  <a:srgbClr val="3077AD"/>
                </a:solidFill>
              </a:rPr>
              <a:t>price: This is about reducing the cost of resources used for an activity, with regard to maintaining quality. 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Efficiency</a:t>
            </a:r>
            <a:r>
              <a:rPr lang="en-GB" sz="3200" b="1" dirty="0" smtClean="0">
                <a:solidFill>
                  <a:srgbClr val="3077AD"/>
                </a:solidFill>
              </a:rPr>
              <a:t>:</a:t>
            </a:r>
            <a:endParaRPr lang="en-GB" sz="3200" b="1" dirty="0">
              <a:solidFill>
                <a:srgbClr val="3077AD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The </a:t>
            </a:r>
            <a:r>
              <a:rPr lang="en-GB" sz="3200" dirty="0">
                <a:solidFill>
                  <a:srgbClr val="3077AD"/>
                </a:solidFill>
              </a:rPr>
              <a:t>quantity (and quality) of outputs generated from the </a:t>
            </a:r>
            <a:r>
              <a:rPr lang="en-GB" sz="3200" dirty="0" smtClean="0">
                <a:solidFill>
                  <a:srgbClr val="3077AD"/>
                </a:solidFill>
              </a:rPr>
              <a:t>inputs: this is about increasing output for a given input or minimizing inputs for a given output, with regard to maintaining quality. 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lvl="0" indent="0" algn="ctr"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Effectiveness</a:t>
            </a:r>
            <a:r>
              <a:rPr lang="en-GB" sz="3200" b="1" dirty="0" smtClean="0">
                <a:solidFill>
                  <a:srgbClr val="3077AD"/>
                </a:solidFill>
              </a:rPr>
              <a:t>:</a:t>
            </a:r>
          </a:p>
          <a:p>
            <a:pPr marL="0" lvl="0" indent="0" algn="just">
              <a:buNone/>
              <a:defRPr/>
            </a:pPr>
            <a:r>
              <a:rPr lang="en-GB" sz="3200" dirty="0">
                <a:solidFill>
                  <a:srgbClr val="3077AD"/>
                </a:solidFill>
              </a:rPr>
              <a:t>H</a:t>
            </a:r>
            <a:r>
              <a:rPr lang="en-GB" sz="3200" dirty="0" smtClean="0">
                <a:solidFill>
                  <a:srgbClr val="3077AD"/>
                </a:solidFill>
              </a:rPr>
              <a:t>ow </a:t>
            </a:r>
            <a:r>
              <a:rPr lang="en-GB" sz="3200" dirty="0">
                <a:solidFill>
                  <a:srgbClr val="3077AD"/>
                </a:solidFill>
              </a:rPr>
              <a:t>well the outputs contribute to desired outcomes</a:t>
            </a:r>
            <a:endParaRPr lang="en-US" sz="3200" b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3 ‘E’s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4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3340" y="5600362"/>
            <a:ext cx="9144000" cy="125763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Money: The 3 ‘E’s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57300" y="356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81000" y="1811973"/>
            <a:ext cx="8816340" cy="395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n-US" dirty="0" smtClean="0"/>
          </a:p>
          <a:p>
            <a:pPr marL="0" indent="0" algn="ctr">
              <a:buFont typeface="Arial" charset="0"/>
              <a:buNone/>
              <a:defRPr/>
            </a:pP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PD form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42514"/>
              </p:ext>
            </p:extLst>
          </p:nvPr>
        </p:nvGraphicFramePr>
        <p:xfrm>
          <a:off x="320040" y="1236980"/>
          <a:ext cx="8564880" cy="520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207"/>
                <a:gridCol w="7718673"/>
              </a:tblGrid>
              <a:tr h="145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Q 3.6</a:t>
                      </a:r>
                      <a:endParaRPr lang="en-GB" sz="18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 Value for Money (Economy):</a:t>
                      </a:r>
                      <a:r>
                        <a:rPr lang="en-GB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R"/>
                      </a:pPr>
                      <a:r>
                        <a:rPr lang="en-GB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Briefly describe how the required inputs have been identified and how the </a:t>
                      </a:r>
                      <a:r>
                        <a:rPr lang="en-GB" sz="16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GoR</a:t>
                      </a:r>
                      <a:r>
                        <a:rPr lang="en-GB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 procurement procedures will be used to ensure they are obtained cost effectively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R"/>
                      </a:pPr>
                      <a:r>
                        <a:rPr lang="en-GB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Provide identified unit cost measures of selected project outputs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0127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773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Q 3.7</a:t>
                      </a:r>
                      <a:endParaRPr lang="en-GB" sz="18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Value for Money (Efficiency):</a:t>
                      </a:r>
                      <a:endParaRPr lang="en-GB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GB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Briefly explain how the provision and operation of project inputs produce the expected outputs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GB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What is the Net Present Value (NPV) and Benefit Cost Ratio (BCR) for this project</a:t>
                      </a:r>
                      <a:endParaRPr lang="en-GB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0127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994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Q 3.8</a:t>
                      </a:r>
                      <a:endParaRPr lang="en-GB" sz="18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Value for Money (Effectiveness):</a:t>
                      </a:r>
                      <a:r>
                        <a:rPr lang="en-GB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 How will it show the outputs meet the project objectives?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 Which indicators will you use to demonstrate effectiveness?</a:t>
                      </a:r>
                      <a:endParaRPr lang="en-GB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5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13" y="1554228"/>
            <a:ext cx="7772400" cy="6002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Economy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3255" y="2170136"/>
            <a:ext cx="8505171" cy="3278686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SzPts val="1100"/>
              <a:buNone/>
            </a:pPr>
            <a:r>
              <a:rPr lang="en-GB" b="1" dirty="0" smtClean="0">
                <a:solidFill>
                  <a:schemeClr val="tx1"/>
                </a:solidFill>
              </a:rPr>
              <a:t>Q3.6</a:t>
            </a:r>
          </a:p>
          <a:p>
            <a:pPr lvl="0">
              <a:lnSpc>
                <a:spcPct val="115000"/>
              </a:lnSpc>
              <a:buSzPts val="1100"/>
              <a:buFont typeface="+mj-lt"/>
              <a:buAutoNum type="romanLcParenR"/>
            </a:pPr>
            <a:r>
              <a:rPr lang="en-GB" dirty="0" smtClean="0">
                <a:solidFill>
                  <a:schemeClr val="tx1"/>
                </a:solidFill>
              </a:rPr>
              <a:t>Briefly </a:t>
            </a:r>
            <a:r>
              <a:rPr lang="en-GB" dirty="0">
                <a:solidFill>
                  <a:schemeClr val="tx1"/>
                </a:solidFill>
              </a:rPr>
              <a:t>describe how the required inputs have been identified and how the </a:t>
            </a:r>
            <a:r>
              <a:rPr lang="en-GB" dirty="0" err="1">
                <a:solidFill>
                  <a:schemeClr val="tx1"/>
                </a:solidFill>
              </a:rPr>
              <a:t>GoR</a:t>
            </a:r>
            <a:r>
              <a:rPr lang="en-GB" dirty="0">
                <a:solidFill>
                  <a:schemeClr val="tx1"/>
                </a:solidFill>
              </a:rPr>
              <a:t> procurement procedures will be used to ensure they are obtained cost effectively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Describe your Procurement 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63F-0C99-E64B-BF35-0D4A9CECE9B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13" y="1554228"/>
            <a:ext cx="7772400" cy="6002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Economy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3255" y="2170136"/>
            <a:ext cx="8505171" cy="3278686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SzPts val="1100"/>
              <a:buNone/>
            </a:pPr>
            <a:r>
              <a:rPr lang="en-GB" b="1" dirty="0" smtClean="0">
                <a:solidFill>
                  <a:schemeClr val="tx1"/>
                </a:solidFill>
              </a:rPr>
              <a:t>Q3.6 </a:t>
            </a:r>
            <a:r>
              <a:rPr lang="en-GB" dirty="0" smtClean="0">
                <a:solidFill>
                  <a:schemeClr val="tx1"/>
                </a:solidFill>
              </a:rPr>
              <a:t>cont.</a:t>
            </a:r>
          </a:p>
          <a:p>
            <a:pPr marL="571500" lvl="0" indent="-571500">
              <a:lnSpc>
                <a:spcPct val="115000"/>
              </a:lnSpc>
              <a:buSzPts val="1100"/>
              <a:buFont typeface="+mj-lt"/>
              <a:buAutoNum type="romanLcPeriod" startAt="2"/>
            </a:pPr>
            <a:r>
              <a:rPr lang="en-GB" dirty="0" smtClean="0">
                <a:solidFill>
                  <a:schemeClr val="tx1"/>
                </a:solidFill>
              </a:rPr>
              <a:t>Provide </a:t>
            </a:r>
            <a:r>
              <a:rPr lang="en-GB" dirty="0">
                <a:solidFill>
                  <a:schemeClr val="tx1"/>
                </a:solidFill>
              </a:rPr>
              <a:t>identified unit cost measures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>
                <a:solidFill>
                  <a:schemeClr val="tx1"/>
                </a:solidFill>
              </a:rPr>
              <a:t>selected project </a:t>
            </a:r>
            <a:r>
              <a:rPr lang="en-GB" dirty="0" smtClean="0">
                <a:solidFill>
                  <a:schemeClr val="tx1"/>
                </a:solidFill>
              </a:rPr>
              <a:t>outputs: </a:t>
            </a:r>
            <a:endParaRPr lang="en-GB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Choose </a:t>
            </a:r>
            <a:r>
              <a:rPr lang="en-US" b="1" i="1" u="sng" dirty="0" smtClean="0">
                <a:solidFill>
                  <a:srgbClr val="FF0000"/>
                </a:solidFill>
              </a:rPr>
              <a:t>Output</a:t>
            </a:r>
            <a:r>
              <a:rPr lang="en-US" b="1" dirty="0" smtClean="0">
                <a:solidFill>
                  <a:srgbClr val="FF0000"/>
                </a:solidFill>
              </a:rPr>
              <a:t> Indicators to use to calculate Unit Costs measures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63F-0C99-E64B-BF35-0D4A9CECE9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7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13" y="1554228"/>
            <a:ext cx="7772400" cy="6002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Effectiveness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3255" y="2170136"/>
            <a:ext cx="8505171" cy="3278686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SzPts val="1100"/>
              <a:buNone/>
            </a:pPr>
            <a:r>
              <a:rPr lang="en-GB" b="1" dirty="0" smtClean="0">
                <a:solidFill>
                  <a:schemeClr val="tx1"/>
                </a:solidFill>
              </a:rPr>
              <a:t>Q3.8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GB" dirty="0">
                <a:solidFill>
                  <a:schemeClr val="tx1"/>
                </a:solidFill>
              </a:rPr>
              <a:t>How will it show the outputs meet the project objectives? </a:t>
            </a:r>
            <a:endParaRPr lang="en-GB" dirty="0" smtClean="0">
              <a:solidFill>
                <a:schemeClr val="tx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Describe how you will show your project has been successful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63F-0C99-E64B-BF35-0D4A9CECE9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3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nerwa_ppt_1">
  <a:themeElements>
    <a:clrScheme name="Custom 4">
      <a:dk1>
        <a:srgbClr val="222222"/>
      </a:dk1>
      <a:lt1>
        <a:sysClr val="window" lastClr="FFFFFF"/>
      </a:lt1>
      <a:dk2>
        <a:srgbClr val="3B3B3B"/>
      </a:dk2>
      <a:lt2>
        <a:srgbClr val="D4D2D0"/>
      </a:lt2>
      <a:accent1>
        <a:srgbClr val="1982C8"/>
      </a:accent1>
      <a:accent2>
        <a:srgbClr val="12669F"/>
      </a:accent2>
      <a:accent3>
        <a:srgbClr val="115F94"/>
      </a:accent3>
      <a:accent4>
        <a:srgbClr val="0E5382"/>
      </a:accent4>
      <a:accent5>
        <a:srgbClr val="FBD752"/>
      </a:accent5>
      <a:accent6>
        <a:srgbClr val="C8A53B"/>
      </a:accent6>
      <a:hlink>
        <a:srgbClr val="9D8333"/>
      </a:hlink>
      <a:folHlink>
        <a:srgbClr val="83712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fonerwa_ppt_1</Template>
  <TotalTime>889</TotalTime>
  <Words>476</Words>
  <Application>Microsoft Office PowerPoint</Application>
  <PresentationFormat>On-screen Show (4:3)</PresentationFormat>
  <Paragraphs>77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HelveticaNeueLT Std Lt</vt:lpstr>
      <vt:lpstr>Times New Roman</vt:lpstr>
      <vt:lpstr>Wingdings</vt:lpstr>
      <vt:lpstr>fonerwa_ppt_1</vt:lpstr>
      <vt:lpstr>Value for Money  </vt:lpstr>
      <vt:lpstr>“The optimal use of resources to achieve the intended outcomes” </vt:lpstr>
      <vt:lpstr>PowerPoint Presentation</vt:lpstr>
      <vt:lpstr>PowerPoint Presentation</vt:lpstr>
      <vt:lpstr>PowerPoint Presentation</vt:lpstr>
      <vt:lpstr>PowerPoint Presentation</vt:lpstr>
      <vt:lpstr>Economy</vt:lpstr>
      <vt:lpstr>Economy</vt:lpstr>
      <vt:lpstr>Effectiveness</vt:lpstr>
      <vt:lpstr>Effectiveness</vt:lpstr>
      <vt:lpstr>Efficiency</vt:lpstr>
      <vt:lpstr>Efficiency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Admin</cp:lastModifiedBy>
  <cp:revision>68</cp:revision>
  <dcterms:created xsi:type="dcterms:W3CDTF">2014-12-02T15:48:05Z</dcterms:created>
  <dcterms:modified xsi:type="dcterms:W3CDTF">2016-11-22T13:11:31Z</dcterms:modified>
</cp:coreProperties>
</file>